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5" r:id="rId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83" d="100"/>
          <a:sy n="83" d="100"/>
        </p:scale>
        <p:origin x="1411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252BDC3-2E71-412B-BB6D-B9148AFC69EA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F0BF467-B7F3-44C8-A597-11E1476E6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03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0BF467-B7F3-44C8-A597-11E1476E6E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210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6B57-9BDC-4450-AD22-C07922F4C0AD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D91A8-F5EA-4B06-AD92-2EACE2440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520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6B57-9BDC-4450-AD22-C07922F4C0AD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D91A8-F5EA-4B06-AD92-2EACE2440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47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6B57-9BDC-4450-AD22-C07922F4C0AD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D91A8-F5EA-4B06-AD92-2EACE2440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31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6B57-9BDC-4450-AD22-C07922F4C0AD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D91A8-F5EA-4B06-AD92-2EACE2440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764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6B57-9BDC-4450-AD22-C07922F4C0AD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D91A8-F5EA-4B06-AD92-2EACE2440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500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6B57-9BDC-4450-AD22-C07922F4C0AD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D91A8-F5EA-4B06-AD92-2EACE2440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700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6B57-9BDC-4450-AD22-C07922F4C0AD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D91A8-F5EA-4B06-AD92-2EACE2440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44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6B57-9BDC-4450-AD22-C07922F4C0AD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D91A8-F5EA-4B06-AD92-2EACE2440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530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6B57-9BDC-4450-AD22-C07922F4C0AD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D91A8-F5EA-4B06-AD92-2EACE2440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403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6B57-9BDC-4450-AD22-C07922F4C0AD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D91A8-F5EA-4B06-AD92-2EACE2440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924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6B57-9BDC-4450-AD22-C07922F4C0AD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D91A8-F5EA-4B06-AD92-2EACE2440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345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EE46B57-9BDC-4450-AD22-C07922F4C0AD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7D91A8-F5EA-4B06-AD92-2EACE2440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237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png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image" Target="../media/image9.png"/><Relationship Id="rId5" Type="http://schemas.openxmlformats.org/officeDocument/2006/relationships/image" Target="../media/image3.emf"/><Relationship Id="rId10" Type="http://schemas.openxmlformats.org/officeDocument/2006/relationships/image" Target="../media/image8.png"/><Relationship Id="rId4" Type="http://schemas.openxmlformats.org/officeDocument/2006/relationships/image" Target="../media/image2.emf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6AA1FC3B-6ECD-9B14-2A49-F6C949DC4BE2}"/>
              </a:ext>
            </a:extLst>
          </p:cNvPr>
          <p:cNvGraphicFramePr>
            <a:graphicFrameLocks noGrp="1"/>
          </p:cNvGraphicFramePr>
          <p:nvPr/>
        </p:nvGraphicFramePr>
        <p:xfrm>
          <a:off x="3662245" y="4136001"/>
          <a:ext cx="3440938" cy="26930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0938">
                  <a:extLst>
                    <a:ext uri="{9D8B030D-6E8A-4147-A177-3AD203B41FA5}">
                      <a16:colId xmlns:a16="http://schemas.microsoft.com/office/drawing/2014/main" val="966001370"/>
                    </a:ext>
                  </a:extLst>
                </a:gridCol>
              </a:tblGrid>
              <a:tr h="29274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Optimization</a:t>
                      </a:r>
                      <a:endParaRPr lang="en-US" sz="14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4910897"/>
                  </a:ext>
                </a:extLst>
              </a:tr>
              <a:tr h="2295935">
                <a:tc>
                  <a:txBody>
                    <a:bodyPr/>
                    <a:lstStyle/>
                    <a:p>
                      <a:pPr marL="115888" indent="-115888" algn="l">
                        <a:buSzPct val="120000"/>
                        <a:buFont typeface="Wingdings" panose="05000000000000000000" pitchFamily="2" charset="2"/>
                        <a:buChar char="Ø"/>
                      </a:pPr>
                      <a:r>
                        <a:rPr lang="en-US" sz="900" dirty="0"/>
                        <a:t>Six optimizer runs with Optional[T, T]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= binary/fraction to turn Transport nodes 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on/off. Binary are products that can’t be 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divided. Fractions are divisions to route 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around outages. Delivery/Cost perform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better with lower Freq/Dur and when 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network has time to “heal” to pass 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product. Higher Freq/Dur cause products 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to get stuck and removed from the system.</a:t>
                      </a:r>
                    </a:p>
                    <a:p>
                      <a:pPr marL="115888" indent="-115888" algn="l">
                        <a:buSzPct val="120000"/>
                        <a:buFont typeface="Wingdings" panose="05000000000000000000" pitchFamily="2" charset="2"/>
                        <a:buChar char="Ø"/>
                      </a:pPr>
                      <a:r>
                        <a:rPr lang="en-US" sz="900" dirty="0"/>
                        <a:t>Performance and cost are improved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with binary but more improved with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fractions. Flows are throttled and/or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divided to take a shorter/faster route.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More deliveries are made sooner @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low cost with low Freq/Dur whereas 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Less deliveries are made later at high 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cost with high Freq/Dur.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2146133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1231F257-546D-9FC7-A257-6672A6281833}"/>
              </a:ext>
            </a:extLst>
          </p:cNvPr>
          <p:cNvSpPr/>
          <p:nvPr/>
        </p:nvSpPr>
        <p:spPr>
          <a:xfrm>
            <a:off x="188777" y="136407"/>
            <a:ext cx="8766446" cy="43422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Limits to Growth (of a Model) featuring Failure Analysis and Modeling Environment (FAME)</a:t>
            </a:r>
          </a:p>
          <a:p>
            <a:pPr algn="ctr"/>
            <a:r>
              <a:rPr lang="en-US" sz="1050" i="1" dirty="0"/>
              <a:t>Author:  Lou Mauro, Independent Researcher and Honorary Rocket Scientist</a:t>
            </a:r>
            <a:endParaRPr lang="en-US" sz="1350" i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5BB036D-8D97-D470-7C92-FD940A1155A7}"/>
              </a:ext>
            </a:extLst>
          </p:cNvPr>
          <p:cNvGraphicFramePr>
            <a:graphicFrameLocks noGrp="1"/>
          </p:cNvGraphicFramePr>
          <p:nvPr/>
        </p:nvGraphicFramePr>
        <p:xfrm>
          <a:off x="188776" y="622965"/>
          <a:ext cx="8766446" cy="7382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66446">
                  <a:extLst>
                    <a:ext uri="{9D8B030D-6E8A-4147-A177-3AD203B41FA5}">
                      <a16:colId xmlns:a16="http://schemas.microsoft.com/office/drawing/2014/main" val="966001370"/>
                    </a:ext>
                  </a:extLst>
                </a:gridCol>
              </a:tblGrid>
              <a:tr h="24253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Abstract / Problem Statement / Approach</a:t>
                      </a:r>
                      <a:endParaRPr 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4910897"/>
                  </a:ext>
                </a:extLst>
              </a:tr>
              <a:tr h="486758">
                <a:tc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Any network can be modeled as a system of nodes and edges from origin(s) to destination(s).  Needed a high-level model of connections to simultaneously solve the min cost and max flow problems and examine different architectures for resiliency ( “operate through”).  Networks can be bidirectional (e.g. data, electricity) and need to re-route around outages, which generally requires more nodes.  However, testing n binary nodes (0,1) means 2^n which grows exponentially at n&gt;40.  </a:t>
                      </a:r>
                      <a:r>
                        <a:rPr lang="en-US" sz="900" i="1" dirty="0"/>
                        <a:t>Hence, the limits to growth (of a model).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2146133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0258C81-D45E-F745-74BD-E0031BF221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277195"/>
              </p:ext>
            </p:extLst>
          </p:nvPr>
        </p:nvGraphicFramePr>
        <p:xfrm>
          <a:off x="188776" y="1404626"/>
          <a:ext cx="2158184" cy="2687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8184">
                  <a:extLst>
                    <a:ext uri="{9D8B030D-6E8A-4147-A177-3AD203B41FA5}">
                      <a16:colId xmlns:a16="http://schemas.microsoft.com/office/drawing/2014/main" val="966001370"/>
                    </a:ext>
                  </a:extLst>
                </a:gridCol>
              </a:tblGrid>
              <a:tr h="2167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The Data</a:t>
                      </a:r>
                      <a:endParaRPr 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4910897"/>
                  </a:ext>
                </a:extLst>
              </a:tr>
              <a:tr h="2436097">
                <a:tc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Matrix1 = </a:t>
                      </a:r>
                      <a:r>
                        <a:rPr lang="en-US" sz="900" dirty="0" err="1"/>
                        <a:t>orig</a:t>
                      </a:r>
                      <a:r>
                        <a:rPr lang="en-US" sz="900" dirty="0"/>
                        <a:t>/prod-to-</a:t>
                      </a:r>
                      <a:r>
                        <a:rPr lang="en-US" sz="900" dirty="0" err="1"/>
                        <a:t>dest</a:t>
                      </a:r>
                      <a:r>
                        <a:rPr lang="en-US" sz="900" dirty="0"/>
                        <a:t> assignment.  Matrix 2/4 = start/end or “entrance/exit”.  Matrix 3 = transport connections (on/off, weights, capacities, etc.) or “network”.  These represent the “architecture”.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2146133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6A9EFC7-21BC-574D-F00A-41F447C0C19E}"/>
              </a:ext>
            </a:extLst>
          </p:cNvPr>
          <p:cNvGraphicFramePr>
            <a:graphicFrameLocks noGrp="1"/>
          </p:cNvGraphicFramePr>
          <p:nvPr/>
        </p:nvGraphicFramePr>
        <p:xfrm>
          <a:off x="2387381" y="1404627"/>
          <a:ext cx="4715802" cy="2690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5802">
                  <a:extLst>
                    <a:ext uri="{9D8B030D-6E8A-4147-A177-3AD203B41FA5}">
                      <a16:colId xmlns:a16="http://schemas.microsoft.com/office/drawing/2014/main" val="966001370"/>
                    </a:ext>
                  </a:extLst>
                </a:gridCol>
              </a:tblGrid>
              <a:tr h="24809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The Model</a:t>
                      </a:r>
                      <a:endParaRPr 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4910897"/>
                  </a:ext>
                </a:extLst>
              </a:tr>
              <a:tr h="2439461">
                <a:tc>
                  <a:txBody>
                    <a:bodyPr/>
                    <a:lstStyle/>
                    <a:p>
                      <a:pPr marL="114300" indent="-114300" algn="l">
                        <a:buFont typeface="Wingdings" panose="05000000000000000000" pitchFamily="2" charset="2"/>
                        <a:buChar char="Ø"/>
                      </a:pPr>
                      <a:r>
                        <a:rPr lang="en-US" sz="900" dirty="0"/>
                        <a:t>Main Module has 4 stocks for Prod[P],</a:t>
                      </a:r>
                    </a:p>
                    <a:p>
                      <a:pPr algn="l"/>
                      <a:r>
                        <a:rPr lang="en-US" sz="900" dirty="0"/>
                        <a:t>Origin[O], Trans[T], Dest[D], Lost (L). </a:t>
                      </a:r>
                    </a:p>
                    <a:p>
                      <a:pPr algn="l"/>
                      <a:r>
                        <a:rPr lang="en-US" sz="900" dirty="0"/>
                        <a:t>Subscripted as [P,O,T,D] to track Prod.</a:t>
                      </a:r>
                    </a:p>
                    <a:p>
                      <a:pPr algn="l"/>
                      <a:r>
                        <a:rPr lang="en-US" sz="900" dirty="0"/>
                        <a:t>If Prod is in Trans too long, discarded in Lost.</a:t>
                      </a:r>
                    </a:p>
                    <a:p>
                      <a:pPr algn="l"/>
                      <a:r>
                        <a:rPr lang="en-US" sz="900" dirty="0"/>
                        <a:t>If Origin/Trans nodes are down, Unsold captures </a:t>
                      </a:r>
                    </a:p>
                    <a:p>
                      <a:pPr algn="l"/>
                      <a:r>
                        <a:rPr lang="en-US" sz="900" dirty="0"/>
                        <a:t>amount that never ships as opportunity cost.</a:t>
                      </a:r>
                    </a:p>
                    <a:p>
                      <a:pPr algn="l"/>
                      <a:endParaRPr lang="en-US" sz="900" dirty="0"/>
                    </a:p>
                    <a:p>
                      <a:pPr marL="114300" indent="-114300" algn="l">
                        <a:buFont typeface="Wingdings" panose="05000000000000000000" pitchFamily="2" charset="2"/>
                        <a:buChar char="Ø"/>
                      </a:pPr>
                      <a:r>
                        <a:rPr lang="en-US" sz="900" dirty="0"/>
                        <a:t>Binomial distributions in Failure Module have</a:t>
                      </a:r>
                    </a:p>
                    <a:p>
                      <a:pPr algn="l"/>
                      <a:r>
                        <a:rPr lang="en-US" sz="900" dirty="0"/>
                        <a:t>Probability (0-1), Frequency, Duration (time </a:t>
                      </a:r>
                    </a:p>
                    <a:p>
                      <a:pPr algn="l"/>
                      <a:r>
                        <a:rPr lang="en-US" sz="900" dirty="0"/>
                        <a:t>steps) that create outages.  What we want </a:t>
                      </a:r>
                    </a:p>
                    <a:p>
                      <a:pPr algn="l"/>
                      <a:r>
                        <a:rPr lang="en-US" sz="900" dirty="0"/>
                        <a:t>to know is how sensitive are deliveries</a:t>
                      </a:r>
                    </a:p>
                    <a:p>
                      <a:pPr algn="l"/>
                      <a:r>
                        <a:rPr lang="en-US" sz="900" dirty="0"/>
                        <a:t>and cost to each of those parameters.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2146133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E3DEE3BD-AB28-28CB-2479-BBB60FAB393F}"/>
              </a:ext>
            </a:extLst>
          </p:cNvPr>
          <p:cNvGrpSpPr/>
          <p:nvPr/>
        </p:nvGrpSpPr>
        <p:grpSpPr>
          <a:xfrm>
            <a:off x="282358" y="2370449"/>
            <a:ext cx="785260" cy="768101"/>
            <a:chOff x="497153" y="0"/>
            <a:chExt cx="2771181" cy="271066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B867725-1ADE-EB82-1E4B-728686321B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9808"/>
            <a:stretch>
              <a:fillRect/>
            </a:stretch>
          </p:blipFill>
          <p:spPr bwMode="auto">
            <a:xfrm>
              <a:off x="542261" y="0"/>
              <a:ext cx="2680969" cy="242871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Text Box 1">
              <a:extLst>
                <a:ext uri="{FF2B5EF4-FFF2-40B4-BE49-F238E27FC236}">
                  <a16:creationId xmlns:a16="http://schemas.microsoft.com/office/drawing/2014/main" id="{A07C6192-9C10-9F46-D3E5-39A71C83C2D4}"/>
                </a:ext>
              </a:extLst>
            </p:cNvPr>
            <p:cNvSpPr txBox="1"/>
            <p:nvPr/>
          </p:nvSpPr>
          <p:spPr>
            <a:xfrm>
              <a:off x="497153" y="2452034"/>
              <a:ext cx="2771181" cy="258626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Aft>
                  <a:spcPts val="1000"/>
                </a:spcAft>
              </a:pPr>
              <a:r>
                <a:rPr lang="en-US" sz="900" i="1" kern="100" dirty="0">
                  <a:solidFill>
                    <a:srgbClr val="44546A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Prod-to-Dest</a:t>
              </a:r>
              <a:endParaRPr lang="en-US" sz="500" i="1" kern="100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6F2F044-01B1-FF21-8DDB-116193CC5185}"/>
              </a:ext>
            </a:extLst>
          </p:cNvPr>
          <p:cNvGrpSpPr/>
          <p:nvPr/>
        </p:nvGrpSpPr>
        <p:grpSpPr>
          <a:xfrm>
            <a:off x="1137721" y="2421120"/>
            <a:ext cx="1139135" cy="726962"/>
            <a:chOff x="0" y="0"/>
            <a:chExt cx="2921861" cy="186464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3424906-967C-5077-AF91-5852C6ECA9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1479" b="-12354"/>
            <a:stretch>
              <a:fillRect/>
            </a:stretch>
          </p:blipFill>
          <p:spPr bwMode="auto">
            <a:xfrm>
              <a:off x="0" y="0"/>
              <a:ext cx="2834082" cy="16266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Text Box 1">
              <a:extLst>
                <a:ext uri="{FF2B5EF4-FFF2-40B4-BE49-F238E27FC236}">
                  <a16:creationId xmlns:a16="http://schemas.microsoft.com/office/drawing/2014/main" id="{93AC6D74-BA58-02DB-6CC2-E6A84CE84BDF}"/>
                </a:ext>
              </a:extLst>
            </p:cNvPr>
            <p:cNvSpPr txBox="1"/>
            <p:nvPr/>
          </p:nvSpPr>
          <p:spPr>
            <a:xfrm>
              <a:off x="0" y="1509395"/>
              <a:ext cx="2921861" cy="355247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algn="ctr">
                <a:spcAft>
                  <a:spcPts val="1000"/>
                </a:spcAft>
              </a:pPr>
              <a:r>
                <a:rPr lang="en-US" sz="900" i="1" kern="100" dirty="0">
                  <a:solidFill>
                    <a:srgbClr val="44546A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Origin-to-Trans</a:t>
              </a:r>
              <a:endParaRPr lang="en-US" sz="500" i="1" kern="100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39E07F-4BCF-E294-362E-3BF1A0D843FD}"/>
              </a:ext>
            </a:extLst>
          </p:cNvPr>
          <p:cNvGrpSpPr/>
          <p:nvPr/>
        </p:nvGrpSpPr>
        <p:grpSpPr>
          <a:xfrm>
            <a:off x="1444727" y="3193682"/>
            <a:ext cx="836706" cy="868971"/>
            <a:chOff x="0" y="460840"/>
            <a:chExt cx="2006046" cy="210462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70267A0-F424-FC58-9721-4F7A348B57E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29443"/>
            <a:stretch>
              <a:fillRect/>
            </a:stretch>
          </p:blipFill>
          <p:spPr bwMode="auto">
            <a:xfrm>
              <a:off x="0" y="460840"/>
              <a:ext cx="1971675" cy="174059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Text Box 1">
              <a:extLst>
                <a:ext uri="{FF2B5EF4-FFF2-40B4-BE49-F238E27FC236}">
                  <a16:creationId xmlns:a16="http://schemas.microsoft.com/office/drawing/2014/main" id="{C309F2E2-2A7F-C41F-C189-C23030FEA7FD}"/>
                </a:ext>
              </a:extLst>
            </p:cNvPr>
            <p:cNvSpPr txBox="1"/>
            <p:nvPr/>
          </p:nvSpPr>
          <p:spPr>
            <a:xfrm>
              <a:off x="34371" y="2233405"/>
              <a:ext cx="1971675" cy="332058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algn="ctr">
                <a:spcAft>
                  <a:spcPts val="1000"/>
                </a:spcAft>
              </a:pPr>
              <a:r>
                <a:rPr lang="en-US" sz="900" i="1" kern="100" dirty="0">
                  <a:solidFill>
                    <a:srgbClr val="44546A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Trans-to-Dest </a:t>
              </a:r>
              <a:endParaRPr lang="en-US" sz="500" i="1" kern="100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F73514B-6A50-FF5A-28C4-52C815DBEA7C}"/>
              </a:ext>
            </a:extLst>
          </p:cNvPr>
          <p:cNvGrpSpPr/>
          <p:nvPr/>
        </p:nvGrpSpPr>
        <p:grpSpPr>
          <a:xfrm>
            <a:off x="234218" y="3203862"/>
            <a:ext cx="1165525" cy="782639"/>
            <a:chOff x="0" y="0"/>
            <a:chExt cx="3993988" cy="268197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A308356-68EC-25F6-F5DD-4F4EF925BDF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983355" cy="245935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Text Box 1">
              <a:extLst>
                <a:ext uri="{FF2B5EF4-FFF2-40B4-BE49-F238E27FC236}">
                  <a16:creationId xmlns:a16="http://schemas.microsoft.com/office/drawing/2014/main" id="{7B4385EF-8E1B-6CA8-FA51-4BD0731F54BC}"/>
                </a:ext>
              </a:extLst>
            </p:cNvPr>
            <p:cNvSpPr txBox="1"/>
            <p:nvPr/>
          </p:nvSpPr>
          <p:spPr>
            <a:xfrm>
              <a:off x="10633" y="2498651"/>
              <a:ext cx="3983355" cy="183323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Aft>
                  <a:spcPts val="1000"/>
                </a:spcAft>
              </a:pPr>
              <a:r>
                <a:rPr lang="en-US" sz="900" i="1" kern="100" dirty="0">
                  <a:solidFill>
                    <a:srgbClr val="44546A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Trans-to-Trans</a:t>
              </a:r>
              <a:endParaRPr lang="en-US" sz="500" i="1" kern="100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9DB9BA0D-2A79-EA13-69B6-F804398C638E}"/>
              </a:ext>
            </a:extLst>
          </p:cNvPr>
          <p:cNvSpPr txBox="1"/>
          <p:nvPr/>
        </p:nvSpPr>
        <p:spPr>
          <a:xfrm>
            <a:off x="5239804" y="3881961"/>
            <a:ext cx="155448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i="1" kern="100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Main Stock/Flow Module</a:t>
            </a:r>
            <a:endParaRPr lang="en-US" sz="1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1702B8-F705-22AC-1FEF-B6D16A1232B9}"/>
              </a:ext>
            </a:extLst>
          </p:cNvPr>
          <p:cNvSpPr txBox="1"/>
          <p:nvPr/>
        </p:nvSpPr>
        <p:spPr>
          <a:xfrm>
            <a:off x="3034834" y="3880925"/>
            <a:ext cx="106086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i="1" kern="100" dirty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Failure Module</a:t>
            </a:r>
            <a:endParaRPr lang="en-US" sz="1000" dirty="0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8458D4E6-B840-2774-EA1D-6A3FAFF67A8C}"/>
              </a:ext>
            </a:extLst>
          </p:cNvPr>
          <p:cNvGraphicFramePr>
            <a:graphicFrameLocks noGrp="1"/>
          </p:cNvGraphicFramePr>
          <p:nvPr/>
        </p:nvGraphicFramePr>
        <p:xfrm>
          <a:off x="7151270" y="1404626"/>
          <a:ext cx="1805153" cy="26878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153">
                  <a:extLst>
                    <a:ext uri="{9D8B030D-6E8A-4147-A177-3AD203B41FA5}">
                      <a16:colId xmlns:a16="http://schemas.microsoft.com/office/drawing/2014/main" val="966001370"/>
                    </a:ext>
                  </a:extLst>
                </a:gridCol>
              </a:tblGrid>
              <a:tr h="25118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Metrics</a:t>
                      </a:r>
                      <a:endParaRPr lang="en-US" sz="14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4910897"/>
                  </a:ext>
                </a:extLst>
              </a:tr>
              <a:tr h="2436373">
                <a:tc>
                  <a:txBody>
                    <a:bodyPr/>
                    <a:lstStyle/>
                    <a:p>
                      <a:pPr algn="l"/>
                      <a:r>
                        <a:rPr lang="en-US" sz="900" b="1" u="sng" dirty="0"/>
                        <a:t>Performance Metric *</a:t>
                      </a:r>
                    </a:p>
                    <a:p>
                      <a:pPr algn="l"/>
                      <a:r>
                        <a:rPr lang="en-US" sz="900" dirty="0"/>
                        <a:t>= Volume over time or throughput</a:t>
                      </a:r>
                    </a:p>
                    <a:p>
                      <a:pPr algn="l"/>
                      <a:r>
                        <a:rPr lang="en-US" sz="900" dirty="0"/>
                        <a:t>= Total Delivered / Initial</a:t>
                      </a:r>
                    </a:p>
                    <a:p>
                      <a:pPr algn="l"/>
                      <a:endParaRPr lang="en-US" sz="800" b="1" u="sng" dirty="0"/>
                    </a:p>
                    <a:p>
                      <a:pPr algn="l"/>
                      <a:r>
                        <a:rPr lang="en-US" sz="900" b="1" u="sng" dirty="0"/>
                        <a:t>Cost Metric *</a:t>
                      </a:r>
                    </a:p>
                    <a:p>
                      <a:pPr algn="l"/>
                      <a:r>
                        <a:rPr lang="en-US" sz="900" dirty="0"/>
                        <a:t>= Delays in transit or latency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= </a:t>
                      </a:r>
                      <a:r>
                        <a:rPr lang="en-US" sz="900" dirty="0" err="1"/>
                        <a:t>wT</a:t>
                      </a:r>
                      <a:r>
                        <a:rPr lang="en-US" sz="900" dirty="0"/>
                        <a:t>*Transport $ + </a:t>
                      </a:r>
                      <a:r>
                        <a:rPr lang="en-US" sz="900" dirty="0" err="1"/>
                        <a:t>wL</a:t>
                      </a:r>
                      <a:r>
                        <a:rPr lang="en-US" sz="900" dirty="0"/>
                        <a:t>*Lost $</a:t>
                      </a:r>
                    </a:p>
                    <a:p>
                      <a:pPr algn="l"/>
                      <a:r>
                        <a:rPr lang="en-US" sz="900" dirty="0"/>
                        <a:t>Where</a:t>
                      </a:r>
                    </a:p>
                    <a:p>
                      <a:pPr algn="l"/>
                      <a:r>
                        <a:rPr lang="en-US" sz="900" dirty="0"/>
                        <a:t>  Transport $ = Transport / Initial</a:t>
                      </a:r>
                    </a:p>
                    <a:p>
                      <a:pPr algn="l"/>
                      <a:r>
                        <a:rPr lang="en-US" sz="900" dirty="0"/>
                        <a:t>  Lost $ = Lost / Initial</a:t>
                      </a:r>
                    </a:p>
                    <a:p>
                      <a:pPr algn="l"/>
                      <a:endParaRPr lang="en-US" sz="800" b="1" u="sng" dirty="0"/>
                    </a:p>
                    <a:p>
                      <a:pPr algn="l"/>
                      <a:r>
                        <a:rPr lang="en-US" sz="900" b="1" u="sng" dirty="0"/>
                        <a:t>Unsold (“Metric”) *</a:t>
                      </a:r>
                    </a:p>
                    <a:p>
                      <a:pPr algn="l"/>
                      <a:r>
                        <a:rPr lang="en-US" sz="900" dirty="0"/>
                        <a:t>Total Unsold / Initial</a:t>
                      </a:r>
                    </a:p>
                    <a:p>
                      <a:pPr algn="l"/>
                      <a:endParaRPr lang="en-US" sz="800" dirty="0"/>
                    </a:p>
                    <a:p>
                      <a:pPr algn="l"/>
                      <a:r>
                        <a:rPr lang="en-US" sz="900" b="1" dirty="0"/>
                        <a:t>Performance + Cost + Unsold = 1</a:t>
                      </a:r>
                    </a:p>
                    <a:p>
                      <a:pPr algn="l"/>
                      <a:endParaRPr lang="en-US" sz="600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/>
                        <a:t>                       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* All are normalized fractions</a:t>
                      </a:r>
                    </a:p>
                  </a:txBody>
                  <a:tcPr marL="68580" marR="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2146133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95349FCD-6BC1-9B44-6D1B-68ADF7C1DA0F}"/>
              </a:ext>
            </a:extLst>
          </p:cNvPr>
          <p:cNvGraphicFramePr>
            <a:graphicFrameLocks noGrp="1"/>
          </p:cNvGraphicFramePr>
          <p:nvPr/>
        </p:nvGraphicFramePr>
        <p:xfrm>
          <a:off x="187577" y="4136001"/>
          <a:ext cx="3427103" cy="26861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7103">
                  <a:extLst>
                    <a:ext uri="{9D8B030D-6E8A-4147-A177-3AD203B41FA5}">
                      <a16:colId xmlns:a16="http://schemas.microsoft.com/office/drawing/2014/main" val="966001370"/>
                    </a:ext>
                  </a:extLst>
                </a:gridCol>
              </a:tblGrid>
              <a:tr h="28582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Sensitivity</a:t>
                      </a:r>
                      <a:endParaRPr lang="en-US" sz="14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4910897"/>
                  </a:ext>
                </a:extLst>
              </a:tr>
              <a:tr h="2274484">
                <a:tc>
                  <a:txBody>
                    <a:bodyPr/>
                    <a:lstStyle/>
                    <a:p>
                      <a:pPr marL="115888" indent="-115888" algn="l">
                        <a:buSzPct val="120000"/>
                        <a:buFont typeface="Wingdings" panose="05000000000000000000" pitchFamily="2" charset="2"/>
                        <a:buChar char="Ø"/>
                      </a:pPr>
                      <a:r>
                        <a:rPr lang="en-US" sz="900" dirty="0"/>
                        <a:t>Latin Grid with Prob Fail = (0,1) for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10 trans nodes = 2^10 = 1024 sims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w/constant Freq/Dur. Plotted “draw-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down” for Delivered &amp; Cost. Shows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how performance falls &amp; cost rises. 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Performance ~ linear.  Trans$ &amp; 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Lost$ rise until start nodes prevent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shipping = high opportunity cost.</a:t>
                      </a:r>
                    </a:p>
                    <a:p>
                      <a:pPr marL="115888" indent="-115888" algn="l">
                        <a:buSzPct val="120000"/>
                        <a:buFont typeface="Wingdings" panose="05000000000000000000" pitchFamily="2" charset="2"/>
                        <a:buChar char="Ø"/>
                      </a:pPr>
                      <a:r>
                        <a:rPr lang="en-US" sz="900" dirty="0"/>
                        <a:t>Vector Search w/Prob = (.1,.9,.1),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Freq = (4,16,4), and Dur = (2,18,2)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= 972 sims. Plotted Probability vs 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Duration where size of dot equals 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amount Delivered (larger is better) 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and Cost (smaller is better). Expect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to see higher deliveries and lower 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cost at low Prob &amp; Dur (as shown).  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Freq only has an impact at higher  Prob and Dur.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2146133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BC147298-D379-DDBB-1187-80FE30CC10B7}"/>
              </a:ext>
            </a:extLst>
          </p:cNvPr>
          <p:cNvGraphicFramePr>
            <a:graphicFrameLocks noGrp="1"/>
          </p:cNvGraphicFramePr>
          <p:nvPr/>
        </p:nvGraphicFramePr>
        <p:xfrm>
          <a:off x="7150067" y="4136002"/>
          <a:ext cx="1805154" cy="2688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154">
                  <a:extLst>
                    <a:ext uri="{9D8B030D-6E8A-4147-A177-3AD203B41FA5}">
                      <a16:colId xmlns:a16="http://schemas.microsoft.com/office/drawing/2014/main" val="966001370"/>
                    </a:ext>
                  </a:extLst>
                </a:gridCol>
              </a:tblGrid>
              <a:tr h="28503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Observations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4910897"/>
                  </a:ext>
                </a:extLst>
              </a:tr>
              <a:tr h="2403435">
                <a:tc>
                  <a:txBody>
                    <a:bodyPr/>
                    <a:lstStyle/>
                    <a:p>
                      <a:pPr marL="115888" indent="-115888" algn="l">
                        <a:buSzPct val="120000"/>
                        <a:buFont typeface="Wingdings" panose="05000000000000000000" pitchFamily="2" charset="2"/>
                        <a:buChar char="Ø"/>
                      </a:pPr>
                      <a:r>
                        <a:rPr lang="en-US" sz="900" dirty="0"/>
                        <a:t>Improve resilience by: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1) Optimizing route flexibility to improve delivery and reduce cost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2) Reduce duration before frequency for any Prob(Failure)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3) Minimize drawdowns with better architectures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endParaRPr lang="en-US" sz="800" dirty="0"/>
                    </a:p>
                    <a:p>
                      <a:pPr marL="115888" indent="-115888" algn="l">
                        <a:buSzPct val="120000"/>
                        <a:buFont typeface="Wingdings" panose="05000000000000000000" pitchFamily="2" charset="2"/>
                        <a:buChar char="Ø"/>
                      </a:pPr>
                      <a:r>
                        <a:rPr lang="en-US" sz="900" dirty="0"/>
                        <a:t>Improve modeling by: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1) Geo Isolation (likelihood),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2) Trade space bounds (DoE),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3) Carrying capacity (utilization), 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4) Alternate paths (backup), </a:t>
                      </a:r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5) Stochastics (Monte Carlo)</a:t>
                      </a:r>
                    </a:p>
                    <a:p>
                      <a:pPr marL="115888" indent="-115888" algn="l">
                        <a:buSzPct val="120000"/>
                        <a:buFont typeface="Wingdings" panose="05000000000000000000" pitchFamily="2" charset="2"/>
                        <a:buChar char="Ø"/>
                      </a:pPr>
                      <a:endParaRPr lang="en-US" sz="800" dirty="0"/>
                    </a:p>
                    <a:p>
                      <a:pPr marL="0" indent="0" algn="l">
                        <a:buSzPct val="120000"/>
                        <a:buFont typeface="Wingdings" panose="05000000000000000000" pitchFamily="2" charset="2"/>
                        <a:buNone/>
                      </a:pPr>
                      <a:r>
                        <a:rPr lang="en-US" sz="900" dirty="0"/>
                        <a:t> “</a:t>
                      </a:r>
                      <a:r>
                        <a:rPr lang="en-US" sz="900" i="1" dirty="0"/>
                        <a:t>The path is generally more important than the destination.</a:t>
                      </a:r>
                      <a:r>
                        <a:rPr lang="en-US" sz="900" dirty="0"/>
                        <a:t>”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2146133"/>
                  </a:ext>
                </a:extLst>
              </a:tr>
            </a:tbl>
          </a:graphicData>
        </a:graphic>
      </p:graphicFrame>
      <p:pic>
        <p:nvPicPr>
          <p:cNvPr id="40" name="Picture 39">
            <a:extLst>
              <a:ext uri="{FF2B5EF4-FFF2-40B4-BE49-F238E27FC236}">
                <a16:creationId xmlns:a16="http://schemas.microsoft.com/office/drawing/2014/main" id="{DF93B43B-55CA-2061-7E59-3F05C03306C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50" r="60061" b="60368"/>
          <a:stretch>
            <a:fillRect/>
          </a:stretch>
        </p:blipFill>
        <p:spPr>
          <a:xfrm>
            <a:off x="2468904" y="3345450"/>
            <a:ext cx="2079052" cy="63901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8EADE3C8-3980-57A3-E57D-2EB86F218215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411" t="825" r="60254" b="60472"/>
          <a:stretch>
            <a:fillRect/>
          </a:stretch>
        </p:blipFill>
        <p:spPr>
          <a:xfrm>
            <a:off x="4571999" y="1667183"/>
            <a:ext cx="2531183" cy="221290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797B6E3-3A32-5836-F5BE-60D946A889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45482" y="4474309"/>
            <a:ext cx="1421381" cy="102202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452CBD78-FC88-2F76-8E55-40445E4493AB}"/>
              </a:ext>
            </a:extLst>
          </p:cNvPr>
          <p:cNvGrpSpPr/>
          <p:nvPr/>
        </p:nvGrpSpPr>
        <p:grpSpPr>
          <a:xfrm>
            <a:off x="2139315" y="5647870"/>
            <a:ext cx="1467279" cy="1039057"/>
            <a:chOff x="2604955" y="2806298"/>
            <a:chExt cx="1933037" cy="1404610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FD846C7-064B-4FCF-E79C-1E15CD6D68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604955" y="2806298"/>
              <a:ext cx="1933037" cy="140461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AD9989E3-5E95-DDE2-75DC-4951EE05CC8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912110" y="2990724"/>
              <a:ext cx="1559560" cy="990346"/>
            </a:xfrm>
            <a:prstGeom prst="rect">
              <a:avLst/>
            </a:prstGeom>
          </p:spPr>
        </p:pic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67712169-AB26-CB97-BD8B-F1F87783DB3C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0" r="62133" b="59886"/>
          <a:stretch/>
        </p:blipFill>
        <p:spPr bwMode="auto">
          <a:xfrm>
            <a:off x="5623560" y="5535536"/>
            <a:ext cx="1464532" cy="1248064"/>
          </a:xfrm>
          <a:prstGeom prst="rect">
            <a:avLst/>
          </a:prstGeom>
          <a:noFill/>
          <a:ln>
            <a:solidFill>
              <a:schemeClr val="bg1">
                <a:lumMod val="9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EA50A00-E425-458F-6327-D7DED218AB7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724144" y="4434942"/>
            <a:ext cx="1366896" cy="1019856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2614377-63A3-E29D-F296-E0777AA7A2D1}"/>
              </a:ext>
            </a:extLst>
          </p:cNvPr>
          <p:cNvSpPr txBox="1"/>
          <p:nvPr/>
        </p:nvSpPr>
        <p:spPr>
          <a:xfrm>
            <a:off x="584404" y="2581802"/>
            <a:ext cx="260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B417648-581F-7E23-759B-ACE82EF6960B}"/>
              </a:ext>
            </a:extLst>
          </p:cNvPr>
          <p:cNvSpPr txBox="1"/>
          <p:nvPr/>
        </p:nvSpPr>
        <p:spPr>
          <a:xfrm>
            <a:off x="1594958" y="2581802"/>
            <a:ext cx="260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6864203-7CE8-DDFD-A12C-3271B907DA63}"/>
              </a:ext>
            </a:extLst>
          </p:cNvPr>
          <p:cNvSpPr txBox="1"/>
          <p:nvPr/>
        </p:nvSpPr>
        <p:spPr>
          <a:xfrm>
            <a:off x="752879" y="3485344"/>
            <a:ext cx="260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D93AC11-5892-855C-7BF2-8D99E6519EDE}"/>
              </a:ext>
            </a:extLst>
          </p:cNvPr>
          <p:cNvSpPr txBox="1"/>
          <p:nvPr/>
        </p:nvSpPr>
        <p:spPr>
          <a:xfrm>
            <a:off x="1770651" y="3485344"/>
            <a:ext cx="260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4</a:t>
            </a:r>
          </a:p>
        </p:txBody>
      </p:sp>
      <p:pic>
        <p:nvPicPr>
          <p:cNvPr id="33" name="Picture 32" descr="A logo with text on it&#10;&#10;Description automatically generated">
            <a:extLst>
              <a:ext uri="{FF2B5EF4-FFF2-40B4-BE49-F238E27FC236}">
                <a16:creationId xmlns:a16="http://schemas.microsoft.com/office/drawing/2014/main" id="{5B2365FF-9E26-ED2E-A586-C8E1716D52ED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73"/>
          <a:stretch>
            <a:fillRect/>
          </a:stretch>
        </p:blipFill>
        <p:spPr>
          <a:xfrm>
            <a:off x="234218" y="174112"/>
            <a:ext cx="963626" cy="356073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EBBD21D2-EC5C-38EA-482A-8A4B83D2FAB1}"/>
              </a:ext>
            </a:extLst>
          </p:cNvPr>
          <p:cNvSpPr txBox="1"/>
          <p:nvPr/>
        </p:nvSpPr>
        <p:spPr>
          <a:xfrm>
            <a:off x="6030107" y="100075"/>
            <a:ext cx="295936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/>
                </a:solidFill>
                <a:latin typeface="Avenir LT Std 55 Roman" panose="020B0503020203020204" pitchFamily="34" charset="0"/>
              </a:rPr>
              <a:t>The 43</a:t>
            </a:r>
            <a:r>
              <a:rPr lang="en-US" sz="900" baseline="30000" dirty="0">
                <a:solidFill>
                  <a:schemeClr val="bg1"/>
                </a:solidFill>
                <a:latin typeface="Avenir LT Std 55 Roman" panose="020B0503020203020204" pitchFamily="34" charset="0"/>
              </a:rPr>
              <a:t>RD</a:t>
            </a:r>
            <a:r>
              <a:rPr lang="en-US" sz="900" dirty="0">
                <a:solidFill>
                  <a:schemeClr val="bg1"/>
                </a:solidFill>
                <a:latin typeface="Avenir LT Std 55 Roman" panose="020B0503020203020204" pitchFamily="34" charset="0"/>
              </a:rPr>
              <a:t> International</a:t>
            </a:r>
          </a:p>
          <a:p>
            <a:pPr algn="r"/>
            <a:r>
              <a:rPr lang="en-US" sz="900" dirty="0">
                <a:solidFill>
                  <a:schemeClr val="bg1"/>
                </a:solidFill>
                <a:latin typeface="Avenir LT Std 55 Roman" panose="020B0503020203020204" pitchFamily="34" charset="0"/>
              </a:rPr>
              <a:t>System Dynamic</a:t>
            </a:r>
          </a:p>
          <a:p>
            <a:pPr algn="r"/>
            <a:r>
              <a:rPr lang="en-US" sz="900" dirty="0">
                <a:solidFill>
                  <a:schemeClr val="bg1"/>
                </a:solidFill>
                <a:latin typeface="Avenir LT Std 55 Roman" panose="020B0503020203020204" pitchFamily="34" charset="0"/>
              </a:rPr>
              <a:t> Conference / Boston, MA</a:t>
            </a:r>
          </a:p>
        </p:txBody>
      </p:sp>
    </p:spTree>
    <p:extLst>
      <p:ext uri="{BB962C8B-B14F-4D97-AF65-F5344CB8AC3E}">
        <p14:creationId xmlns:p14="http://schemas.microsoft.com/office/powerpoint/2010/main" val="572385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27231</TotalTime>
  <Words>761</Words>
  <Application>Microsoft Office PowerPoint</Application>
  <PresentationFormat>On-screen Show (4:3)</PresentationFormat>
  <Paragraphs>102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Aptos</vt:lpstr>
      <vt:lpstr>Aptos Display</vt:lpstr>
      <vt:lpstr>Arial</vt:lpstr>
      <vt:lpstr>Avenir LT Std 55 Roman</vt:lpstr>
      <vt:lpstr>Calibri</vt:lpstr>
      <vt:lpstr>Times New Roman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Louis Mauro</dc:creator>
  <cp:lastModifiedBy>Louis Mauro</cp:lastModifiedBy>
  <cp:revision>37</cp:revision>
  <cp:lastPrinted>2025-08-03T17:49:25Z</cp:lastPrinted>
  <dcterms:created xsi:type="dcterms:W3CDTF">2025-06-14T02:19:51Z</dcterms:created>
  <dcterms:modified xsi:type="dcterms:W3CDTF">2025-09-24T03:39:21Z</dcterms:modified>
</cp:coreProperties>
</file>